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7" r:id="rId3"/>
    <p:sldId id="258" r:id="rId4"/>
    <p:sldId id="266" r:id="rId5"/>
    <p:sldId id="259" r:id="rId6"/>
    <p:sldId id="261" r:id="rId7"/>
    <p:sldId id="263" r:id="rId8"/>
    <p:sldId id="265" r:id="rId9"/>
    <p:sldId id="262" r:id="rId10"/>
    <p:sldId id="264"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p:scale>
          <a:sx n="100" d="100"/>
          <a:sy n="100" d="100"/>
        </p:scale>
        <p:origin x="-516" y="12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1667A1-8EE1-7E48-8167-84769BF6B133}" type="datetimeFigureOut">
              <a:rPr lang="en-US" smtClean="0"/>
              <a:pPr/>
              <a:t>10/19/2011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8E9512-8AC9-6B4D-BCB7-E708E8E69087}"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B8E9512-8AC9-6B4D-BCB7-E708E8E69087}"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7BC41667-7291-42E8-B00B-345BA5840895}" type="slidenum">
              <a:rPr smtClean="0"/>
              <a:pPr/>
              <a:t>‹#›</a:t>
            </a:fld>
            <a:endParaRPr/>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6976CA6-FB8A-5C47-8972-343D1065BB59}"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6976CA6-FB8A-5C47-8972-343D1065BB59}"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3E7D654-7490-644D-91FC-ED5CDF8FD957}" type="datetimeFigureOut">
              <a:rPr lang="en-US" smtClean="0"/>
              <a:pPr/>
              <a:t>10/19/2011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6976CA6-FB8A-5C47-8972-343D1065BB5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p>
            <a:fld id="{E3E7D654-7490-644D-91FC-ED5CDF8FD957}" type="datetimeFigureOut">
              <a:rPr lang="en-US" smtClean="0"/>
              <a:pPr/>
              <a:t>10/19/2011</a:t>
            </a:fld>
            <a:endParaRPr lang="en-US"/>
          </a:p>
        </p:txBody>
      </p:sp>
      <p:sp>
        <p:nvSpPr>
          <p:cNvPr id="6" name="Footer Placeholder 5"/>
          <p:cNvSpPr>
            <a:spLocks noGrp="1"/>
          </p:cNvSpPr>
          <p:nvPr>
            <p:ph type="ftr" sz="quarter" idx="11"/>
          </p:nvPr>
        </p:nvSpPr>
        <p:spPr>
          <a:xfrm>
            <a:off x="914400" y="55499"/>
            <a:ext cx="5562600" cy="365125"/>
          </a:xfrm>
        </p:spPr>
        <p:txBody>
          <a:bodyPr/>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p>
            <a:fld id="{86976CA6-FB8A-5C47-8972-343D1065BB5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lstStyle>
          <a:p>
            <a:fld id="{E3E7D654-7490-644D-91FC-ED5CDF8FD957}" type="datetimeFigureOut">
              <a:rPr lang="en-US" smtClean="0"/>
              <a:pPr/>
              <a:t>10/19/2011</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lstStyle>
          <a:p>
            <a:fld id="{86976CA6-FB8A-5C47-8972-343D1065BB5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rti4success.or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rtinetwork.org/professional/virtualvisits#http:/www.rtinetwork.org/professional/virtualvisits"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http://www.cde.state.co.us/media/rti/training01/rtivideo03.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Response to Intervention</a:t>
            </a:r>
            <a:endParaRPr lang="en-US" dirty="0"/>
          </a:p>
        </p:txBody>
      </p:sp>
      <p:sp>
        <p:nvSpPr>
          <p:cNvPr id="3" name="Subtitle 2"/>
          <p:cNvSpPr>
            <a:spLocks noGrp="1"/>
          </p:cNvSpPr>
          <p:nvPr>
            <p:ph type="subTitle" idx="1"/>
          </p:nvPr>
        </p:nvSpPr>
        <p:spPr/>
        <p:txBody>
          <a:bodyPr/>
          <a:lstStyle/>
          <a:p>
            <a:r>
              <a:rPr lang="en-US" dirty="0" smtClean="0"/>
              <a:t>What is it?</a:t>
            </a:r>
            <a:endParaRPr lang="en-US" dirty="0"/>
          </a:p>
        </p:txBody>
      </p:sp>
      <p:sp>
        <p:nvSpPr>
          <p:cNvPr id="4" name="TextBox 3"/>
          <p:cNvSpPr txBox="1"/>
          <p:nvPr/>
        </p:nvSpPr>
        <p:spPr>
          <a:xfrm>
            <a:off x="5791200" y="5634335"/>
            <a:ext cx="2438400" cy="923330"/>
          </a:xfrm>
          <a:prstGeom prst="rect">
            <a:avLst/>
          </a:prstGeom>
          <a:noFill/>
        </p:spPr>
        <p:txBody>
          <a:bodyPr wrap="square" rtlCol="0">
            <a:spAutoFit/>
          </a:bodyPr>
          <a:lstStyle/>
          <a:p>
            <a:pPr algn="r"/>
            <a:r>
              <a:rPr lang="en-US" dirty="0" smtClean="0"/>
              <a:t>Jane </a:t>
            </a:r>
            <a:r>
              <a:rPr lang="en-US" dirty="0" err="1" smtClean="0"/>
              <a:t>Blystone</a:t>
            </a:r>
            <a:r>
              <a:rPr lang="en-US" dirty="0" smtClean="0"/>
              <a:t>, Ph. D.</a:t>
            </a:r>
          </a:p>
          <a:p>
            <a:pPr algn="r"/>
            <a:r>
              <a:rPr lang="en-US" dirty="0" err="1" smtClean="0"/>
              <a:t>Mercyhurst</a:t>
            </a:r>
            <a:r>
              <a:rPr lang="en-US" dirty="0" smtClean="0"/>
              <a:t> College</a:t>
            </a:r>
          </a:p>
          <a:p>
            <a:pPr algn="r"/>
            <a:r>
              <a:rPr lang="en-US" dirty="0" smtClean="0"/>
              <a:t>10-19-11</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06902" y="2286000"/>
            <a:ext cx="8156448" cy="3429000"/>
          </a:xfrm>
        </p:spPr>
        <p:txBody>
          <a:bodyPr/>
          <a:lstStyle/>
          <a:p>
            <a:pPr algn="ctr"/>
            <a:r>
              <a:rPr lang="en-US" sz="4800" dirty="0" smtClean="0">
                <a:latin typeface="Calibri"/>
                <a:cs typeface="Calibri"/>
              </a:rPr>
              <a:t>You are the key to moving from a deficit model to a success model.</a:t>
            </a:r>
            <a:br>
              <a:rPr lang="en-US" sz="4800" dirty="0" smtClean="0">
                <a:latin typeface="Calibri"/>
                <a:cs typeface="Calibri"/>
              </a:rPr>
            </a:br>
            <a:r>
              <a:rPr lang="en-US" sz="4800" dirty="0" smtClean="0">
                <a:latin typeface="Calibri"/>
                <a:cs typeface="Calibri"/>
              </a:rPr>
              <a:t/>
            </a:r>
            <a:br>
              <a:rPr lang="en-US" sz="4800" dirty="0" smtClean="0">
                <a:latin typeface="Calibri"/>
                <a:cs typeface="Calibri"/>
              </a:rPr>
            </a:br>
            <a:r>
              <a:rPr lang="en-US" sz="4800" dirty="0" smtClean="0">
                <a:latin typeface="Calibri"/>
                <a:cs typeface="Calibri"/>
              </a:rPr>
              <a:t>You can turn around your school.</a:t>
            </a:r>
            <a:endParaRPr lang="en-US" sz="4800" dirty="0">
              <a:latin typeface="Calibri"/>
              <a:cs typeface="Calibri"/>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512064"/>
            <a:ext cx="6934200" cy="3297936"/>
          </a:xfrm>
        </p:spPr>
        <p:txBody>
          <a:bodyPr>
            <a:normAutofit fontScale="90000"/>
          </a:bodyPr>
          <a:lstStyle/>
          <a:p>
            <a:pPr algn="ctr"/>
            <a:r>
              <a:rPr lang="en-US" dirty="0" smtClean="0">
                <a:latin typeface="Calibri"/>
                <a:cs typeface="Calibri"/>
              </a:rPr>
              <a:t>It is a recursive success model that focuses on data to help  all children to  improve both academic and behavior performance.</a:t>
            </a:r>
            <a:r>
              <a:rPr lang="en-US" dirty="0" smtClean="0">
                <a:latin typeface="Eurostile"/>
                <a:cs typeface="Eurostile"/>
              </a:rPr>
              <a:t/>
            </a:r>
            <a:br>
              <a:rPr lang="en-US" dirty="0" smtClean="0">
                <a:latin typeface="Eurostile"/>
                <a:cs typeface="Eurostile"/>
              </a:rPr>
            </a:br>
            <a:r>
              <a:rPr lang="en-US" dirty="0" smtClean="0">
                <a:latin typeface="Eurostile"/>
                <a:cs typeface="Eurostile"/>
              </a:rPr>
              <a:t/>
            </a:r>
            <a:br>
              <a:rPr lang="en-US" dirty="0" smtClean="0">
                <a:latin typeface="Eurostile"/>
                <a:cs typeface="Eurostile"/>
              </a:rPr>
            </a:br>
            <a:endParaRPr lang="en-US" dirty="0">
              <a:latin typeface="Eurostile"/>
              <a:cs typeface="Eurostile"/>
            </a:endParaRPr>
          </a:p>
        </p:txBody>
      </p:sp>
      <p:pic>
        <p:nvPicPr>
          <p:cNvPr id="4" name="Picture 3" descr="RTI Recursive.jpg"/>
          <p:cNvPicPr>
            <a:picLocks noChangeAspect="1"/>
          </p:cNvPicPr>
          <p:nvPr/>
        </p:nvPicPr>
        <p:blipFill>
          <a:blip r:embed="rId2"/>
          <a:stretch>
            <a:fillRect/>
          </a:stretch>
        </p:blipFill>
        <p:spPr>
          <a:xfrm>
            <a:off x="3143250" y="3429000"/>
            <a:ext cx="2857500" cy="28575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dirty="0" smtClean="0">
                <a:latin typeface="Calibri"/>
                <a:cs typeface="Calibri"/>
              </a:rPr>
              <a:t>RTI requires all three</a:t>
            </a:r>
            <a:endParaRPr lang="en-US" sz="6000" dirty="0">
              <a:latin typeface="Calibri"/>
              <a:cs typeface="Calibri"/>
            </a:endParaRPr>
          </a:p>
        </p:txBody>
      </p:sp>
      <p:pic>
        <p:nvPicPr>
          <p:cNvPr id="4" name="Picture 3"/>
          <p:cNvPicPr>
            <a:picLocks noChangeAspect="1"/>
          </p:cNvPicPr>
          <p:nvPr/>
        </p:nvPicPr>
        <p:blipFill>
          <a:blip r:embed="rId2"/>
          <a:stretch>
            <a:fillRect/>
          </a:stretch>
        </p:blipFill>
        <p:spPr>
          <a:xfrm>
            <a:off x="2743200" y="2057400"/>
            <a:ext cx="3822700" cy="3864708"/>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528066"/>
            <a:ext cx="2665488" cy="369332"/>
          </a:xfrm>
          <a:prstGeom prst="rect">
            <a:avLst/>
          </a:prstGeom>
        </p:spPr>
        <p:txBody>
          <a:bodyPr wrap="square">
            <a:spAutoFit/>
          </a:bodyPr>
          <a:lstStyle/>
          <a:p>
            <a:r>
              <a:rPr lang="en-US" dirty="0" smtClean="0">
                <a:hlinkClick r:id="rId2"/>
              </a:rPr>
              <a:t>Because success matters</a:t>
            </a:r>
            <a:endParaRPr lang="en-US" dirty="0"/>
          </a:p>
        </p:txBody>
      </p:sp>
      <p:sp>
        <p:nvSpPr>
          <p:cNvPr id="5" name="Rectangle 4"/>
          <p:cNvSpPr/>
          <p:nvPr/>
        </p:nvSpPr>
        <p:spPr>
          <a:xfrm>
            <a:off x="381001" y="4712732"/>
            <a:ext cx="8001000" cy="707886"/>
          </a:xfrm>
          <a:prstGeom prst="rect">
            <a:avLst/>
          </a:prstGeom>
        </p:spPr>
        <p:txBody>
          <a:bodyPr wrap="square">
            <a:spAutoFit/>
          </a:bodyPr>
          <a:lstStyle/>
          <a:p>
            <a:pPr marR="9144" lvl="0" defTabSz="914400">
              <a:spcBef>
                <a:spcPct val="0"/>
              </a:spcBef>
            </a:pPr>
            <a:r>
              <a:rPr lang="en-US" sz="4000" b="1" cap="all" dirty="0" smtClean="0">
                <a:solidFill>
                  <a:srgbClr val="D6ECFF">
                    <a:satMod val="200000"/>
                  </a:srgbClr>
                </a:solidFill>
                <a:effectLst>
                  <a:reflection blurRad="12700" stA="34000" endA="740" endPos="53000" dir="5400000" sy="-100000" algn="bl" rotWithShape="0"/>
                </a:effectLst>
                <a:latin typeface="Consolas"/>
                <a:ea typeface="+mj-ea"/>
                <a:cs typeface="+mj-cs"/>
              </a:rPr>
              <a:t>Essential Components of RTI</a:t>
            </a:r>
            <a:endParaRPr lang="en-US" sz="4000" b="1" cap="all" dirty="0">
              <a:solidFill>
                <a:srgbClr val="D6ECFF">
                  <a:satMod val="200000"/>
                </a:srgbClr>
              </a:solidFill>
              <a:effectLst>
                <a:reflection blurRad="12700" stA="34000" endA="740" endPos="53000" dir="5400000" sy="-100000" algn="bl" rotWithShape="0"/>
              </a:effectLst>
              <a:latin typeface="Consolas"/>
              <a:ea typeface="+mj-ea"/>
              <a:cs typeface="+mj-cs"/>
            </a:endParaRPr>
          </a:p>
        </p:txBody>
      </p:sp>
      <p:pic>
        <p:nvPicPr>
          <p:cNvPr id="6" name="Picture 5" descr="SUSCESS FOR ALL.PNG"/>
          <p:cNvPicPr>
            <a:picLocks noChangeAspect="1"/>
          </p:cNvPicPr>
          <p:nvPr/>
        </p:nvPicPr>
        <p:blipFill>
          <a:blip r:embed="rId3"/>
          <a:stretch>
            <a:fillRect/>
          </a:stretch>
        </p:blipFill>
        <p:spPr>
          <a:xfrm>
            <a:off x="2514600" y="990600"/>
            <a:ext cx="3581399" cy="334263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706902" y="1371600"/>
            <a:ext cx="8156448" cy="4800600"/>
          </a:xfrm>
        </p:spPr>
        <p:txBody>
          <a:bodyPr/>
          <a:lstStyle/>
          <a:p>
            <a:r>
              <a:rPr lang="en-US" sz="4000" dirty="0" smtClean="0">
                <a:latin typeface="Calibri"/>
                <a:cs typeface="Calibri"/>
              </a:rPr>
              <a:t>What do we want kids to KNOW and be  able to do?</a:t>
            </a:r>
            <a:br>
              <a:rPr lang="en-US" sz="4000" dirty="0" smtClean="0">
                <a:latin typeface="Calibri"/>
                <a:cs typeface="Calibri"/>
              </a:rPr>
            </a:br>
            <a:r>
              <a:rPr lang="en-US" sz="4000" dirty="0" smtClean="0">
                <a:latin typeface="Calibri"/>
                <a:cs typeface="Calibri"/>
              </a:rPr>
              <a:t/>
            </a:r>
            <a:br>
              <a:rPr lang="en-US" sz="4000" dirty="0" smtClean="0">
                <a:latin typeface="Calibri"/>
                <a:cs typeface="Calibri"/>
              </a:rPr>
            </a:br>
            <a:r>
              <a:rPr lang="en-US" sz="4000" dirty="0" smtClean="0">
                <a:latin typeface="Calibri"/>
                <a:cs typeface="Calibri"/>
              </a:rPr>
              <a:t>How will we know when they know it and can use it?</a:t>
            </a:r>
            <a:br>
              <a:rPr lang="en-US" sz="4000" dirty="0" smtClean="0">
                <a:latin typeface="Calibri"/>
                <a:cs typeface="Calibri"/>
              </a:rPr>
            </a:br>
            <a:r>
              <a:rPr lang="en-US" sz="4000" dirty="0" smtClean="0">
                <a:latin typeface="Calibri"/>
                <a:cs typeface="Calibri"/>
              </a:rPr>
              <a:t/>
            </a:r>
            <a:br>
              <a:rPr lang="en-US" sz="4000" dirty="0" smtClean="0">
                <a:latin typeface="Calibri"/>
                <a:cs typeface="Calibri"/>
              </a:rPr>
            </a:br>
            <a:r>
              <a:rPr lang="en-US" sz="4000" dirty="0" smtClean="0">
                <a:latin typeface="Calibri"/>
                <a:cs typeface="Calibri"/>
              </a:rPr>
              <a:t> What evidence do we have that they know it and can use that knowledge? </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does it look like in Middle School?</a:t>
            </a:r>
            <a:endParaRPr lang="en-US" dirty="0"/>
          </a:p>
        </p:txBody>
      </p:sp>
      <p:sp>
        <p:nvSpPr>
          <p:cNvPr id="3" name="Subtitle 2"/>
          <p:cNvSpPr>
            <a:spLocks noGrp="1"/>
          </p:cNvSpPr>
          <p:nvPr>
            <p:ph type="subTitle" idx="1"/>
          </p:nvPr>
        </p:nvSpPr>
        <p:spPr/>
        <p:txBody>
          <a:bodyPr/>
          <a:lstStyle/>
          <a:p>
            <a:r>
              <a:rPr lang="en-US" dirty="0" smtClean="0">
                <a:solidFill>
                  <a:srgbClr val="000000"/>
                </a:solidFill>
                <a:latin typeface="Lucida Grande"/>
                <a:ea typeface="Lucida Grande"/>
                <a:cs typeface="Lucida Grande"/>
              </a:rPr>
              <a:t> </a:t>
            </a:r>
            <a:r>
              <a:rPr dirty="0" smtClean="0">
                <a:hlinkClick r:id="rId2"/>
              </a:rPr>
              <a:t>Russell Middle </a:t>
            </a:r>
            <a:r>
              <a:rPr lang="en-US" dirty="0" smtClean="0">
                <a:hlinkClick r:id="rId2"/>
              </a:rPr>
              <a:t>S</a:t>
            </a:r>
            <a:r>
              <a:rPr dirty="0" smtClean="0">
                <a:hlinkClick r:id="rId2"/>
              </a:rPr>
              <a:t>chool in Colorado Springs, Colorado</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706902" y="1600200"/>
            <a:ext cx="8156448" cy="3602736"/>
          </a:xfrm>
        </p:spPr>
        <p:txBody>
          <a:bodyPr/>
          <a:lstStyle/>
          <a:p>
            <a:r>
              <a:rPr lang="en-US" dirty="0" smtClean="0">
                <a:latin typeface="Calibri"/>
                <a:cs typeface="Calibri"/>
              </a:rPr>
              <a:t>It is about the individual student</a:t>
            </a:r>
            <a:br>
              <a:rPr lang="en-US" dirty="0" smtClean="0">
                <a:latin typeface="Calibri"/>
                <a:cs typeface="Calibri"/>
              </a:rPr>
            </a:br>
            <a:r>
              <a:rPr lang="en-US" dirty="0" smtClean="0">
                <a:latin typeface="Calibri"/>
                <a:cs typeface="Calibri"/>
              </a:rPr>
              <a:t/>
            </a:r>
            <a:br>
              <a:rPr lang="en-US" dirty="0" smtClean="0">
                <a:latin typeface="Calibri"/>
                <a:cs typeface="Calibri"/>
              </a:rPr>
            </a:br>
            <a:r>
              <a:rPr lang="en-US" dirty="0" smtClean="0">
                <a:latin typeface="Calibri"/>
                <a:cs typeface="Calibri"/>
              </a:rPr>
              <a:t>It is about the power of instruction</a:t>
            </a:r>
            <a:br>
              <a:rPr lang="en-US" dirty="0" smtClean="0">
                <a:latin typeface="Calibri"/>
                <a:cs typeface="Calibri"/>
              </a:rPr>
            </a:br>
            <a:r>
              <a:rPr lang="en-US" dirty="0" smtClean="0">
                <a:latin typeface="Calibri"/>
                <a:cs typeface="Calibri"/>
              </a:rPr>
              <a:t/>
            </a:r>
            <a:br>
              <a:rPr lang="en-US" dirty="0" smtClean="0">
                <a:latin typeface="Calibri"/>
                <a:cs typeface="Calibri"/>
              </a:rPr>
            </a:br>
            <a:r>
              <a:rPr lang="en-US" dirty="0" smtClean="0">
                <a:latin typeface="Calibri"/>
                <a:cs typeface="Calibri"/>
              </a:rPr>
              <a:t>It is about engagement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PA RIT Pyramid</a:t>
            </a:r>
            <a:endParaRPr lang="en-US" dirty="0">
              <a:latin typeface="Calibri"/>
              <a:cs typeface="Calibri"/>
            </a:endParaRPr>
          </a:p>
        </p:txBody>
      </p:sp>
      <p:pic>
        <p:nvPicPr>
          <p:cNvPr id="4" name="Content Placeholder 3" descr="PARtIFramework.jpg"/>
          <p:cNvPicPr>
            <a:picLocks noGrp="1" noChangeAspect="1"/>
          </p:cNvPicPr>
          <p:nvPr>
            <p:ph idx="1"/>
          </p:nvPr>
        </p:nvPicPr>
        <p:blipFill>
          <a:blip r:embed="rId2"/>
          <a:stretch>
            <a:fillRect/>
          </a:stretch>
        </p:blipFill>
        <p:spPr>
          <a:xfrm>
            <a:off x="1752600" y="1784350"/>
            <a:ext cx="6096000" cy="4572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What does it look like in High School?</a:t>
            </a:r>
            <a:endParaRPr lang="en-US" dirty="0"/>
          </a:p>
        </p:txBody>
      </p:sp>
      <p:sp>
        <p:nvSpPr>
          <p:cNvPr id="3" name="Subtitle 2"/>
          <p:cNvSpPr>
            <a:spLocks noGrp="1"/>
          </p:cNvSpPr>
          <p:nvPr>
            <p:ph type="subTitle" idx="1"/>
          </p:nvPr>
        </p:nvSpPr>
        <p:spPr/>
        <p:txBody>
          <a:bodyPr/>
          <a:lstStyle/>
          <a:p>
            <a:r>
              <a:rPr lang="en-US" dirty="0" smtClean="0">
                <a:hlinkClick r:id="rId3"/>
              </a:rPr>
              <a:t>The Colorado Model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ヒラギノ丸ゴ Pro W4"/>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ＭＳ ゴシック"/>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Metro.thmx</Template>
  <TotalTime>74</TotalTime>
  <Words>118</Words>
  <Application>Microsoft Office PowerPoint</Application>
  <PresentationFormat>On-screen Show (4:3)</PresentationFormat>
  <Paragraphs>18</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Metro</vt:lpstr>
      <vt:lpstr>Response to Intervention</vt:lpstr>
      <vt:lpstr>It is a recursive success model that focuses on data to help  all children to  improve both academic and behavior performance.  </vt:lpstr>
      <vt:lpstr>RTI requires all three</vt:lpstr>
      <vt:lpstr>Slide 4</vt:lpstr>
      <vt:lpstr>What do we want kids to KNOW and be  able to do?  How will we know when they know it and can use it?   What evidence do we have that they know it and can use that knowledge? </vt:lpstr>
      <vt:lpstr>What does it look like in Middle School?</vt:lpstr>
      <vt:lpstr>It is about the individual student  It is about the power of instruction  It is about engagement</vt:lpstr>
      <vt:lpstr>PA RIT Pyramid</vt:lpstr>
      <vt:lpstr>What does it look like in High School?</vt:lpstr>
      <vt:lpstr>You are the key to moving from a deficit model to a success model.  You can turn around your school.</vt:lpstr>
    </vt:vector>
  </TitlesOfParts>
  <Company>worddoct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Response to Intervention</dc:title>
  <dc:creator>JANE BLYSTONE</dc:creator>
  <cp:lastModifiedBy>IU5</cp:lastModifiedBy>
  <cp:revision>12</cp:revision>
  <dcterms:created xsi:type="dcterms:W3CDTF">2011-10-19T01:20:52Z</dcterms:created>
  <dcterms:modified xsi:type="dcterms:W3CDTF">2011-10-19T13:59:04Z</dcterms:modified>
</cp:coreProperties>
</file>